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5"/>
    <p:sldMasterId id="2147483671" r:id="rId6"/>
  </p:sldMasterIdLst>
  <p:notesMasterIdLst>
    <p:notesMasterId r:id="rId7"/>
  </p:notesMasterIdLst>
  <p:sldIdLst>
    <p:sldId id="256" r:id="rId8"/>
    <p:sldId id="257" r:id="rId9"/>
    <p:sldId id="258" r:id="rId10"/>
  </p:sldIdLst>
  <p:sldSz cy="10058400" cx="7772400"/>
  <p:notesSz cx="6858000" cy="9144000"/>
  <p:embeddedFontLst>
    <p:embeddedFont>
      <p:font typeface="Halant"/>
      <p:regular r:id="rId11"/>
      <p:bold r:id="rId12"/>
    </p:embeddedFont>
    <p:embeddedFont>
      <p:font typeface="Inter"/>
      <p:regular r:id="rId13"/>
      <p:bold r:id="rId14"/>
      <p:italic r:id="rId15"/>
      <p:boldItalic r:id="rId16"/>
    </p:embeddedFont>
    <p:embeddedFont>
      <p:font typeface="Plus Jakarta Sans Medium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1F3C17A-3F40-431B-B44A-7D8414A90D4C}">
  <a:tblStyle styleId="{E1F3C17A-3F40-431B-B44A-7D8414A90D4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usJakartaSansMedium-boldItalic.fntdata"/><Relationship Id="rId11" Type="http://schemas.openxmlformats.org/officeDocument/2006/relationships/font" Target="fonts/Halant-regular.fntdata"/><Relationship Id="rId10" Type="http://schemas.openxmlformats.org/officeDocument/2006/relationships/slide" Target="slides/slide3.xml"/><Relationship Id="rId13" Type="http://schemas.openxmlformats.org/officeDocument/2006/relationships/font" Target="fonts/Inter-regular.fntdata"/><Relationship Id="rId12" Type="http://schemas.openxmlformats.org/officeDocument/2006/relationships/font" Target="fonts/Halant-bold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Inter-italic.fntdata"/><Relationship Id="rId14" Type="http://schemas.openxmlformats.org/officeDocument/2006/relationships/font" Target="fonts/Inter-bold.fntdata"/><Relationship Id="rId17" Type="http://schemas.openxmlformats.org/officeDocument/2006/relationships/font" Target="fonts/PlusJakartaSansMedium-regular.fntdata"/><Relationship Id="rId16" Type="http://schemas.openxmlformats.org/officeDocument/2006/relationships/font" Target="fonts/Inter-boldItalic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PlusJakartaSansMedium-italic.fntdata"/><Relationship Id="rId6" Type="http://schemas.openxmlformats.org/officeDocument/2006/relationships/slideMaster" Target="slideMasters/slideMaster2.xml"/><Relationship Id="rId18" Type="http://schemas.openxmlformats.org/officeDocument/2006/relationships/font" Target="fonts/PlusJakartaSansMedium-bold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5d3046ad17_0_11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5d3046ad17_0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5d4c395b72_0_5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5d4c395b72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5e3ae2cb4f_0_58:notes"/>
          <p:cNvSpPr/>
          <p:nvPr>
            <p:ph idx="2" type="sldImg"/>
          </p:nvPr>
        </p:nvSpPr>
        <p:spPr>
          <a:xfrm>
            <a:off x="2104481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35e3ae2cb4f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56" name="Google Shape;56;p14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3" name="Google Shape;63;p16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8" name="Google Shape;68;p17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76" name="Google Shape;76;p1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1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83" name="Google Shape;83;p21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84" name="Google Shape;84;p21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85" name="Google Shape;85;p2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88" name="Google Shape;88;p2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hyperlink" Target="https://www.battlefields.org/learn/articles/impact-mexican-american-war-american-society-and-politics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hyperlink" Target="https://www.battlefields.org/learn/articles/impact-mexican-american-war-american-society-and-politics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5"/>
          <p:cNvSpPr txBox="1"/>
          <p:nvPr/>
        </p:nvSpPr>
        <p:spPr>
          <a:xfrm>
            <a:off x="0" y="0"/>
            <a:ext cx="7772400" cy="6552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Political Impact of Mexican Cession</a:t>
            </a:r>
            <a:endParaRPr sz="19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00" name="Google Shape;10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25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2" name="Google Shape;102;p25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03" name="Google Shape;103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25"/>
          <p:cNvSpPr txBox="1"/>
          <p:nvPr/>
        </p:nvSpPr>
        <p:spPr>
          <a:xfrm>
            <a:off x="488050" y="807700"/>
            <a:ext cx="67965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Instructions: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Work with your group to </a:t>
            </a:r>
            <a:r>
              <a:rPr lang="en" sz="1200" u="sng">
                <a:solidFill>
                  <a:schemeClr val="hlink"/>
                </a:solidFill>
                <a:latin typeface="Halant"/>
                <a:ea typeface="Halant"/>
                <a:cs typeface="Halant"/>
                <a:sym typeface="Halant"/>
                <a:hlinkClick r:id="rId5"/>
              </a:rPr>
              <a:t>read the article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and take notes on your assigned topic. Then, present your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topic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to a new group of peers using the inside/outside circle. Take notes on your peers’ assigned topic.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105" name="Google Shape;105;p25"/>
          <p:cNvGraphicFramePr/>
          <p:nvPr/>
        </p:nvGraphicFramePr>
        <p:xfrm>
          <a:off x="487925" y="19390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{E1F3C17A-3F40-431B-B44A-7D8414A90D4C}</a:tableStyleId>
              </a:tblPr>
              <a:tblGrid>
                <a:gridCol w="1470025"/>
                <a:gridCol w="1798050"/>
                <a:gridCol w="1777775"/>
                <a:gridCol w="17507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ASSIGNED TOPIC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MAIN IDEA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KEY PEOPLE/EVENTS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IMPACT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MEXICAN- AMERICAN WAR CONTEXT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WILMOT PROVISO &amp; FREE SOILERS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6"/>
          <p:cNvSpPr txBox="1"/>
          <p:nvPr/>
        </p:nvSpPr>
        <p:spPr>
          <a:xfrm>
            <a:off x="0" y="0"/>
            <a:ext cx="7772400" cy="6552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Political Impact of Mexican Cession</a:t>
            </a:r>
            <a:endParaRPr sz="19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11" name="Google Shape;111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6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3" name="Google Shape;113;p26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14" name="Google Shape;114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26"/>
          <p:cNvSpPr txBox="1"/>
          <p:nvPr/>
        </p:nvSpPr>
        <p:spPr>
          <a:xfrm>
            <a:off x="488050" y="807700"/>
            <a:ext cx="67965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Instructions: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Work with your group to </a:t>
            </a:r>
            <a:r>
              <a:rPr lang="en" sz="1200" u="sng">
                <a:solidFill>
                  <a:schemeClr val="accent5"/>
                </a:solidFill>
                <a:latin typeface="Halant"/>
                <a:ea typeface="Halant"/>
                <a:cs typeface="Halant"/>
                <a:sym typeface="Halant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read the article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and take notes on your assigned topic. Then, present your topic to a new group of peers using the inside/outside circle. Take notes on your peers’ assigned topic.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116" name="Google Shape;116;p26"/>
          <p:cNvGraphicFramePr/>
          <p:nvPr/>
        </p:nvGraphicFramePr>
        <p:xfrm>
          <a:off x="487925" y="1634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{E1F3C17A-3F40-431B-B44A-7D8414A90D4C}</a:tableStyleId>
              </a:tblPr>
              <a:tblGrid>
                <a:gridCol w="1470025"/>
                <a:gridCol w="1798050"/>
                <a:gridCol w="1777775"/>
                <a:gridCol w="17507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ASSIGNED TOPIC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MAIN IDEA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KEY PEOPLE/EVENTS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IMPACT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CALIFORNIA’S STATEHOOD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POPULAR SOVEREIGNTY ARGUMENTS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2969" y="9497096"/>
            <a:ext cx="257457" cy="257457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7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3" name="Google Shape;123;p27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4" name="Google Shape;124;p27"/>
          <p:cNvSpPr txBox="1"/>
          <p:nvPr/>
        </p:nvSpPr>
        <p:spPr>
          <a:xfrm>
            <a:off x="551450" y="2992677"/>
            <a:ext cx="68535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">
                <a:latin typeface="Halant"/>
                <a:ea typeface="Halant"/>
                <a:cs typeface="Halant"/>
                <a:sym typeface="Halant"/>
              </a:rPr>
              <a:t>Answer the prompt below in 3-5 sentences.</a:t>
            </a:r>
            <a:endParaRPr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Explain, with specific evidence, how the Mexican Cession increased tensions in the U.S.</a:t>
            </a:r>
            <a:endParaRPr i="1"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125" name="Google Shape;125;p27"/>
          <p:cNvGraphicFramePr/>
          <p:nvPr/>
        </p:nvGraphicFramePr>
        <p:xfrm>
          <a:off x="589500" y="36426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{E1F3C17A-3F40-431B-B44A-7D8414A90D4C}</a:tableStyleId>
              </a:tblPr>
              <a:tblGrid>
                <a:gridCol w="1479600"/>
                <a:gridCol w="2665400"/>
                <a:gridCol w="2448400"/>
              </a:tblGrid>
              <a:tr h="1046700"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 your response, use the following vocabulary words:</a:t>
                      </a:r>
                      <a:endParaRPr b="1" i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Char char="❏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Mexican-American War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Char char="❏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Mexican Cession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Char char="❏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Slavery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Char char="❏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Free Soil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Char char="❏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Popular Sovereignty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</a:tbl>
          </a:graphicData>
        </a:graphic>
      </p:graphicFrame>
      <p:sp>
        <p:nvSpPr>
          <p:cNvPr id="126" name="Google Shape;126;p27"/>
          <p:cNvSpPr txBox="1"/>
          <p:nvPr/>
        </p:nvSpPr>
        <p:spPr>
          <a:xfrm>
            <a:off x="330000" y="1230888"/>
            <a:ext cx="7112400" cy="3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7" name="Google Shape;127;p27"/>
          <p:cNvSpPr txBox="1"/>
          <p:nvPr/>
        </p:nvSpPr>
        <p:spPr>
          <a:xfrm>
            <a:off x="731000" y="1639351"/>
            <a:ext cx="6310500" cy="12801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6050" lIns="116050" spcFirstLastPara="1" rIns="116050" wrap="square" tIns="1160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800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b="1" sz="18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the land gained from the Mexican Cession intensify debates over slavery and reshape American politics?</a:t>
            </a:r>
            <a:endParaRPr i="1"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8" name="Google Shape;128;p27"/>
          <p:cNvSpPr txBox="1"/>
          <p:nvPr/>
        </p:nvSpPr>
        <p:spPr>
          <a:xfrm>
            <a:off x="584075" y="5032075"/>
            <a:ext cx="6593400" cy="4370400"/>
          </a:xfrm>
          <a:prstGeom prst="rect">
            <a:avLst/>
          </a:prstGeom>
          <a:noFill/>
          <a:ln cap="flat" cmpd="sng" w="9525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2"/>
              </a:solidFill>
            </a:endParaRPr>
          </a:p>
        </p:txBody>
      </p:sp>
      <p:sp>
        <p:nvSpPr>
          <p:cNvPr id="129" name="Google Shape;129;p27"/>
          <p:cNvSpPr txBox="1"/>
          <p:nvPr/>
        </p:nvSpPr>
        <p:spPr>
          <a:xfrm>
            <a:off x="0" y="0"/>
            <a:ext cx="7772400" cy="1149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Unit 8: Sectional Tensions (1820-1860)</a:t>
            </a:r>
            <a:endParaRPr sz="16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Exit Ticket - Lesson 8</a:t>
            </a:r>
            <a:endParaRPr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30" name="Google Shape;130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